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78" r:id="rId6"/>
    <p:sldId id="280" r:id="rId7"/>
    <p:sldId id="283" r:id="rId8"/>
    <p:sldId id="284" r:id="rId9"/>
    <p:sldId id="285" r:id="rId10"/>
    <p:sldId id="274" r:id="rId11"/>
    <p:sldId id="281" r:id="rId12"/>
    <p:sldId id="279" r:id="rId13"/>
    <p:sldId id="286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3250"/>
  </p:normalViewPr>
  <p:slideViewPr>
    <p:cSldViewPr snapToGrid="0" snapToObjects="1">
      <p:cViewPr>
        <p:scale>
          <a:sx n="116" d="100"/>
          <a:sy n="116" d="100"/>
        </p:scale>
        <p:origin x="856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2F88A-8A99-E24E-A6E6-7FD7EC0CD37F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43C0-C5C1-6741-993C-1565D648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05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0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3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5.jpeg"/><Relationship Id="rId6" Type="http://schemas.openxmlformats.org/officeDocument/2006/relationships/image" Target="../media/image17.em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.png"/><Relationship Id="rId9" Type="http://schemas.microsoft.com/office/2007/relationships/hdphoto" Target="../media/hdphoto1.wdp"/><Relationship Id="rId1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.png"/><Relationship Id="rId9" Type="http://schemas.microsoft.com/office/2007/relationships/hdphoto" Target="../media/hdphoto1.wdp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25" y="2255634"/>
            <a:ext cx="3374137" cy="851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8970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dirty="0"/>
              <a:t>AOLME Curriculum</a:t>
            </a:r>
            <a:br>
              <a:rPr lang="en-US" dirty="0"/>
            </a:br>
            <a:r>
              <a:rPr lang="en-US" sz="1600" dirty="0"/>
              <a:t>SESSION 1</a:t>
            </a:r>
          </a:p>
        </p:txBody>
      </p:sp>
      <p:sp>
        <p:nvSpPr>
          <p:cNvPr id="6" name="Rectangle 115"/>
          <p:cNvSpPr>
            <a:spLocks noChangeArrowheads="1"/>
          </p:cNvSpPr>
          <p:nvPr/>
        </p:nvSpPr>
        <p:spPr bwMode="auto">
          <a:xfrm>
            <a:off x="4635142" y="6487072"/>
            <a:ext cx="75336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8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C6D0BB-79FF-4043-BDF1-3C2297579273}"/>
              </a:ext>
            </a:extLst>
          </p:cNvPr>
          <p:cNvSpPr txBox="1"/>
          <p:nvPr/>
        </p:nvSpPr>
        <p:spPr>
          <a:xfrm>
            <a:off x="538791" y="1112929"/>
            <a:ext cx="2567266" cy="279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Think of another example of data flow</a:t>
            </a:r>
          </a:p>
        </p:txBody>
      </p:sp>
      <p:pic>
        <p:nvPicPr>
          <p:cNvPr id="60" name="Picture 59" descr="C:\Users\Jessica\Downloads\parts.png">
            <a:extLst>
              <a:ext uri="{FF2B5EF4-FFF2-40B4-BE49-F238E27FC236}">
                <a16:creationId xmlns:a16="http://schemas.microsoft.com/office/drawing/2014/main" xmlns="" id="{D337A1E2-4FAF-C54B-A98A-249C8943B3DA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13597" r="7463" b="21926"/>
          <a:stretch/>
        </p:blipFill>
        <p:spPr bwMode="auto">
          <a:xfrm>
            <a:off x="14512" y="1115654"/>
            <a:ext cx="6052584" cy="2754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22677" y="1236915"/>
            <a:ext cx="5521897" cy="2604639"/>
            <a:chOff x="549253" y="1301464"/>
            <a:chExt cx="3955795" cy="242416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088572" y="306162"/>
            <a:ext cx="9913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1.2.  </a:t>
            </a:r>
            <a:r>
              <a:rPr 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 Components </a:t>
            </a: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Data Flow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38567" y="2497100"/>
            <a:ext cx="253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75" indent="-112713"/>
            <a:r>
              <a:rPr lang="en-US" sz="1600" dirty="0"/>
              <a:t>1. </a:t>
            </a:r>
            <a:r>
              <a:rPr lang="en-US" sz="1600" b="1" dirty="0"/>
              <a:t>Think and Talk: </a:t>
            </a:r>
            <a:r>
              <a:rPr lang="en-US" sz="1600" dirty="0"/>
              <a:t>What do you notice about the flow of the data in the computer parts? Use the illustration to talk about </a:t>
            </a:r>
            <a:r>
              <a:rPr lang="en-US" sz="1600" dirty="0" smtClean="0"/>
              <a:t>it.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11379" y="3878945"/>
            <a:ext cx="3429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/>
            <a:r>
              <a:rPr lang="en-US" dirty="0"/>
              <a:t>2. </a:t>
            </a:r>
            <a:r>
              <a:rPr lang="en-US" b="1" dirty="0"/>
              <a:t>Think, Talk, &amp; Do:  </a:t>
            </a:r>
            <a:r>
              <a:rPr lang="en-US" dirty="0"/>
              <a:t>Work collaboratively in your team to put together the Raspberry Pi computer.  As you do, use the terms you’ve learned.</a:t>
            </a:r>
          </a:p>
          <a:p>
            <a:pPr marL="346075" indent="-346075"/>
            <a:r>
              <a:rPr lang="en-US" i="1" dirty="0"/>
              <a:t>	-What is you favorite part? Why?</a:t>
            </a:r>
          </a:p>
          <a:p>
            <a:pPr marL="346075" indent="-346075"/>
            <a:r>
              <a:rPr lang="en-US" i="1" dirty="0"/>
              <a:t>	-What component is linked to the HDMI connector?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93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48" name="Rectangle 115"/>
          <p:cNvSpPr>
            <a:spLocks noChangeArrowheads="1"/>
          </p:cNvSpPr>
          <p:nvPr/>
        </p:nvSpPr>
        <p:spPr bwMode="auto">
          <a:xfrm>
            <a:off x="4301865" y="6165617"/>
            <a:ext cx="33849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6ECF707-D4B9-BF42-BC6E-D96889F8EAC7}"/>
              </a:ext>
            </a:extLst>
          </p:cNvPr>
          <p:cNvGrpSpPr/>
          <p:nvPr/>
        </p:nvGrpSpPr>
        <p:grpSpPr>
          <a:xfrm>
            <a:off x="3742548" y="3903791"/>
            <a:ext cx="2396456" cy="2293092"/>
            <a:chOff x="319314" y="3976468"/>
            <a:chExt cx="2396456" cy="229309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E610F408-40F7-DC4F-8FDA-8D025E5E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14" y="3976468"/>
              <a:ext cx="2396456" cy="229309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0985FDC2-BEEC-8C4F-B93B-4F5D5A89C47F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03" y="4769790"/>
              <a:ext cx="678590" cy="538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C54EF22B-B8C4-C945-8D82-7400988A4B1E}"/>
              </a:ext>
            </a:extLst>
          </p:cNvPr>
          <p:cNvPicPr/>
          <p:nvPr/>
        </p:nvPicPr>
        <p:blipFill rotWithShape="1">
          <a:blip r:embed="rId6"/>
          <a:srcRect b="13673"/>
          <a:stretch/>
        </p:blipFill>
        <p:spPr bwMode="auto">
          <a:xfrm>
            <a:off x="5834787" y="1114557"/>
            <a:ext cx="6308513" cy="57040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23040">
            <a:off x="7012732" y="4560104"/>
            <a:ext cx="1059424" cy="1125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B91427-ADAA-AB45-978B-59B021188643}"/>
              </a:ext>
            </a:extLst>
          </p:cNvPr>
          <p:cNvSpPr/>
          <p:nvPr/>
        </p:nvSpPr>
        <p:spPr>
          <a:xfrm>
            <a:off x="6443224" y="5404026"/>
            <a:ext cx="111694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REMEMBER!</a:t>
            </a:r>
            <a:r>
              <a:rPr lang="en-US" sz="1400" dirty="0"/>
              <a:t> Connect the power last.</a:t>
            </a:r>
          </a:p>
        </p:txBody>
      </p:sp>
    </p:spTree>
    <p:extLst>
      <p:ext uri="{BB962C8B-B14F-4D97-AF65-F5344CB8AC3E}">
        <p14:creationId xmlns:p14="http://schemas.microsoft.com/office/powerpoint/2010/main" val="46860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4"/>
            <a:ext cx="0" cy="41584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6976" y="2143591"/>
            <a:ext cx="5153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pPr marL="360362" indent="-342900">
              <a:buAutoNum type="arabicPeriod"/>
            </a:pPr>
            <a:r>
              <a:rPr lang="en-US" dirty="0"/>
              <a:t>Raspberry Pi kit per group</a:t>
            </a:r>
          </a:p>
          <a:p>
            <a:pPr marL="360362" indent="-342900">
              <a:buAutoNum type="arabicPeriod"/>
            </a:pPr>
            <a:r>
              <a:rPr lang="en-US" dirty="0"/>
              <a:t>Power </a:t>
            </a:r>
            <a:r>
              <a:rPr lang="en-US" dirty="0" smtClean="0"/>
              <a:t>strip</a:t>
            </a:r>
          </a:p>
          <a:p>
            <a:pPr marL="360362" indent="-342900">
              <a:buAutoNum type="arabicPeriod"/>
            </a:pPr>
            <a:r>
              <a:rPr lang="en-US" dirty="0" smtClean="0"/>
              <a:t>Monitor</a:t>
            </a:r>
            <a:endParaRPr lang="en-US" dirty="0"/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7417" y="3926658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191521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181729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</a:t>
            </a:r>
            <a:r>
              <a:rPr lang="en-US" b="1" dirty="0" smtClean="0"/>
              <a:t>Steps </a:t>
            </a:r>
            <a:r>
              <a:rPr lang="en-US" b="1" dirty="0"/>
              <a:t>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32492" y="1580064"/>
            <a:ext cx="57488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Have students describe the illustration of taking pictures as an example of data flow and create a story-like about the data flow. Elaborate on data flow ideas by having them further think about their own experiences at school using data on a </a:t>
            </a:r>
            <a:r>
              <a:rPr lang="en-US" dirty="0" smtClean="0"/>
              <a:t>computer. 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Motivate students to use the names of the components of the computer as they talk. Model that type of talk to them as the team puts the computer system together.</a:t>
            </a:r>
          </a:p>
          <a:p>
            <a:pPr marL="360362" indent="-342900">
              <a:buAutoNum type="arabicPeriod"/>
            </a:pPr>
            <a:r>
              <a:rPr lang="en-US" dirty="0"/>
              <a:t>Make sure all students participate in </a:t>
            </a:r>
            <a:r>
              <a:rPr lang="en-US" dirty="0" smtClean="0"/>
              <a:t>the assembly and </a:t>
            </a:r>
            <a:r>
              <a:rPr lang="en-US" dirty="0"/>
              <a:t>ask them to describe using related vocabulary on what they are doing or how </a:t>
            </a:r>
            <a:r>
              <a:rPr lang="en-US" dirty="0" smtClean="0"/>
              <a:t>they connected </a:t>
            </a:r>
            <a:r>
              <a:rPr lang="en-US" dirty="0"/>
              <a:t>those parts.</a:t>
            </a:r>
          </a:p>
          <a:p>
            <a:pPr marL="360362" indent="-342900">
              <a:buAutoNum type="arabicPeriod"/>
            </a:pPr>
            <a:r>
              <a:rPr lang="en-US" dirty="0"/>
              <a:t>Have students describe their own experiences assembling computers at home or </a:t>
            </a:r>
            <a:r>
              <a:rPr lang="en-US" dirty="0" smtClean="0"/>
              <a:t>school. 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Ask for any questions they might have and encourage team members to </a:t>
            </a:r>
            <a:r>
              <a:rPr lang="en-US" dirty="0" smtClean="0"/>
              <a:t>respond.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03769" y="149368"/>
            <a:ext cx="1097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1.2. </a:t>
            </a:r>
            <a:r>
              <a:rPr 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 Components </a:t>
            </a: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Data Flow 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7C0F3B2-E58C-8A4D-8775-03D552814282}"/>
              </a:ext>
            </a:extLst>
          </p:cNvPr>
          <p:cNvSpPr/>
          <p:nvPr/>
        </p:nvSpPr>
        <p:spPr>
          <a:xfrm>
            <a:off x="1189823" y="5761073"/>
            <a:ext cx="9978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Activity 2 Goals: </a:t>
            </a:r>
            <a:r>
              <a:rPr lang="en-US" dirty="0"/>
              <a:t>(a) Describe how information flows in a computer system. (b) Practice assembling components and cables of a computer system.</a:t>
            </a:r>
          </a:p>
        </p:txBody>
      </p:sp>
    </p:spTree>
    <p:extLst>
      <p:ext uri="{BB962C8B-B14F-4D97-AF65-F5344CB8AC3E}">
        <p14:creationId xmlns:p14="http://schemas.microsoft.com/office/powerpoint/2010/main" val="151800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316106"/>
            <a:ext cx="10815357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84" y="1100420"/>
            <a:ext cx="601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b="1" dirty="0" smtClean="0"/>
              <a:t>4. Explore</a:t>
            </a:r>
            <a:r>
              <a:rPr lang="en-US" b="1" dirty="0"/>
              <a:t>: </a:t>
            </a:r>
            <a:r>
              <a:rPr lang="en-US" dirty="0" smtClean="0"/>
              <a:t>An easy way to </a:t>
            </a:r>
            <a:r>
              <a:rPr lang="en-US" dirty="0"/>
              <a:t>navigate </a:t>
            </a:r>
            <a:r>
              <a:rPr lang="en-US" dirty="0" smtClean="0"/>
              <a:t>the </a:t>
            </a:r>
            <a:r>
              <a:rPr lang="en-US" b="1" dirty="0"/>
              <a:t>filesystem,</a:t>
            </a:r>
            <a:r>
              <a:rPr lang="en-US" dirty="0"/>
              <a:t> we use the Graphical User Interface or GUI, which uses small icons or visuals on the desktop that tell the computer what to do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80124" y="3842949"/>
            <a:ext cx="6004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</a:t>
            </a:r>
            <a:r>
              <a:rPr lang="en-US" sz="1600" b="1" dirty="0"/>
              <a:t>Create:</a:t>
            </a:r>
            <a:r>
              <a:rPr lang="en-US" sz="1600" dirty="0"/>
              <a:t> Directories are marked under  /. </a:t>
            </a:r>
            <a:r>
              <a:rPr lang="en-US" sz="1600" dirty="0" smtClean="0"/>
              <a:t> For </a:t>
            </a:r>
            <a:r>
              <a:rPr lang="en-US" sz="1600" dirty="0"/>
              <a:t>example,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 </a:t>
            </a:r>
            <a:r>
              <a:rPr lang="en-US" sz="1600" dirty="0"/>
              <a:t>is a one-level directory,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 </a:t>
            </a:r>
            <a:r>
              <a:rPr lang="en-US" sz="1600" dirty="0"/>
              <a:t>is a two-level directory. </a:t>
            </a:r>
            <a:r>
              <a:rPr lang="en-US" sz="1600" dirty="0" smtClean="0"/>
              <a:t> Command</a:t>
            </a:r>
            <a:r>
              <a:rPr lang="en-US" sz="1600" dirty="0"/>
              <a:t>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creates and names a directory, 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US" sz="1600" dirty="0"/>
              <a:t>removes it.  With your team create 3 directories: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/home/pi/mario1</a:t>
            </a:r>
            <a:r>
              <a:rPr lang="en-US" sz="1600" dirty="0"/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/home/pi/mario2</a:t>
            </a:r>
            <a:r>
              <a:rPr lang="en-US" sz="1600" dirty="0">
                <a:cs typeface="Courier New" panose="02070309020205020404" pitchFamily="49" charset="0"/>
              </a:rPr>
              <a:t>, 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/home/pi/mario3</a:t>
            </a:r>
            <a:r>
              <a:rPr lang="en-US" sz="1200" dirty="0">
                <a:cs typeface="Courier New" panose="02070309020205020404" pitchFamily="49" charset="0"/>
              </a:rPr>
              <a:t>.</a:t>
            </a:r>
            <a:r>
              <a:rPr lang="en-US" sz="1200" dirty="0"/>
              <a:t>  </a:t>
            </a:r>
            <a:r>
              <a:rPr lang="en-US" sz="1600" dirty="0"/>
              <a:t>Then, erase them all.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4729" y="1081231"/>
            <a:ext cx="61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 smtClean="0"/>
              <a:t>1.  A </a:t>
            </a:r>
            <a:r>
              <a:rPr lang="en-US" sz="1600" dirty="0"/>
              <a:t>way to navigate </a:t>
            </a:r>
            <a:r>
              <a:rPr lang="en-US" sz="1600" dirty="0" smtClean="0"/>
              <a:t>through the </a:t>
            </a:r>
            <a:r>
              <a:rPr lang="en-US" sz="1600" b="1" dirty="0" smtClean="0"/>
              <a:t>filesystem</a:t>
            </a:r>
            <a:r>
              <a:rPr lang="en-US" sz="1600" dirty="0" smtClean="0"/>
              <a:t> </a:t>
            </a:r>
            <a:r>
              <a:rPr lang="en-US" sz="1600" dirty="0"/>
              <a:t>is through the Linux </a:t>
            </a:r>
            <a:r>
              <a:rPr lang="en-US" sz="1600" b="1" dirty="0"/>
              <a:t>Terminal</a:t>
            </a:r>
            <a:r>
              <a:rPr lang="en-US" sz="1600" dirty="0"/>
              <a:t>. Open it by double clicking on its icon:        To start, type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 -al</a:t>
            </a:r>
            <a:r>
              <a:rPr lang="en-US" sz="1600" dirty="0">
                <a:cs typeface="Courier New" panose="02070309020205020404" pitchFamily="49" charset="0"/>
              </a:rPr>
              <a:t> in </a:t>
            </a:r>
            <a:r>
              <a:rPr lang="en-US" sz="1600" dirty="0"/>
              <a:t>the </a:t>
            </a:r>
            <a:r>
              <a:rPr lang="en-US" sz="1600" b="1" dirty="0"/>
              <a:t>command line</a:t>
            </a:r>
            <a:r>
              <a:rPr lang="en-US" sz="1600" dirty="0"/>
              <a:t> (</a:t>
            </a:r>
            <a:r>
              <a:rPr lang="en-US" sz="1600" dirty="0" err="1">
                <a:solidFill>
                  <a:srgbClr val="00B050"/>
                </a:solidFill>
              </a:rPr>
              <a:t>pi@raspberrypi</a:t>
            </a:r>
            <a:r>
              <a:rPr lang="en-US" sz="1600" dirty="0">
                <a:solidFill>
                  <a:srgbClr val="00B050"/>
                </a:solidFill>
              </a:rPr>
              <a:t>:~$</a:t>
            </a:r>
            <a:r>
              <a:rPr lang="en-US" sz="1600" dirty="0"/>
              <a:t>) and you’ll see: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0" y="3810049"/>
            <a:ext cx="606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/>
              <a:t>2</a:t>
            </a:r>
            <a:r>
              <a:rPr lang="en-US" sz="1600" dirty="0" smtClean="0"/>
              <a:t>.  </a:t>
            </a:r>
            <a:r>
              <a:rPr lang="en-US" sz="1600" b="1" dirty="0"/>
              <a:t>Work:</a:t>
            </a:r>
            <a:r>
              <a:rPr lang="en-US" sz="1600" dirty="0"/>
              <a:t> There are many more commands.  Try them out, take turns.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783353" y="5444016"/>
            <a:ext cx="214052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Write: </a:t>
            </a:r>
            <a:r>
              <a:rPr lang="en-US" sz="1400" dirty="0"/>
              <a:t>What Linux commands should you remember? How can you tell the directory levels?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25411EE-54C2-4E46-A3B0-DD72F3809CD0}"/>
              </a:ext>
            </a:extLst>
          </p:cNvPr>
          <p:cNvSpPr/>
          <p:nvPr/>
        </p:nvSpPr>
        <p:spPr>
          <a:xfrm>
            <a:off x="206401" y="180872"/>
            <a:ext cx="9616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1.3.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Linux: 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Directory Navigation &amp; Basic Commands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086B7C1-C588-FD4E-8054-811BCD289200}"/>
              </a:ext>
            </a:extLst>
          </p:cNvPr>
          <p:cNvSpPr/>
          <p:nvPr/>
        </p:nvSpPr>
        <p:spPr>
          <a:xfrm>
            <a:off x="112490" y="2487178"/>
            <a:ext cx="5905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imes New Roman" panose="02020603050405020304" pitchFamily="18" charset="0"/>
                <a:cs typeface="Courier New" panose="02070309020205020404" pitchFamily="49" charset="0"/>
              </a:rPr>
              <a:t>To open the directory, use the GUI File Manager by double clicking on the folder icon.  T</a:t>
            </a:r>
            <a:r>
              <a:rPr lang="en-US" dirty="0"/>
              <a:t>he </a:t>
            </a:r>
            <a:r>
              <a:rPr lang="en-US" b="1" dirty="0"/>
              <a:t>taskbar</a:t>
            </a:r>
            <a:r>
              <a:rPr lang="en-US" dirty="0"/>
              <a:t> appears on the left-top side of your monitor. </a:t>
            </a:r>
            <a:r>
              <a:rPr lang="en-US" i="1" dirty="0"/>
              <a:t>How familiar are you with navigating the computer this way? </a:t>
            </a:r>
            <a:r>
              <a:rPr lang="en-US" i="1" smtClean="0"/>
              <a:t>Open </a:t>
            </a:r>
            <a:r>
              <a:rPr lang="en-US" i="1" dirty="0"/>
              <a:t>and </a:t>
            </a:r>
            <a:r>
              <a:rPr lang="en-US" i="1"/>
              <a:t>close </a:t>
            </a:r>
            <a:r>
              <a:rPr lang="en-US" i="1" smtClean="0"/>
              <a:t>2 to 3 </a:t>
            </a:r>
            <a:r>
              <a:rPr lang="en-US" i="1" dirty="0"/>
              <a:t>files.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579849-AA5C-8B41-848D-7EF4D906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95" b="13732"/>
          <a:stretch/>
        </p:blipFill>
        <p:spPr>
          <a:xfrm>
            <a:off x="10175992" y="785056"/>
            <a:ext cx="1575713" cy="3363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E218B548-D38A-7C42-AAE2-C01EEC1B7B4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288" r="7317" b="14284"/>
          <a:stretch/>
        </p:blipFill>
        <p:spPr bwMode="auto">
          <a:xfrm>
            <a:off x="9400321" y="1377666"/>
            <a:ext cx="314325" cy="238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4935148F-EDAF-544B-BAD5-68CDDBD4E3D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82" b="14516"/>
          <a:stretch/>
        </p:blipFill>
        <p:spPr bwMode="auto">
          <a:xfrm>
            <a:off x="6225827" y="1861619"/>
            <a:ext cx="5911485" cy="10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3166455-D447-CA48-AF64-4F34C01BB16F}"/>
              </a:ext>
            </a:extLst>
          </p:cNvPr>
          <p:cNvSpPr/>
          <p:nvPr/>
        </p:nvSpPr>
        <p:spPr>
          <a:xfrm>
            <a:off x="5942681" y="2871227"/>
            <a:ext cx="6249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/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The first letter “d” tells it’s a directory. If it were “-”, then it’d be a file.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The text at the end (blue here) is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the file or directory name.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refers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to the root directory, 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refers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to the current directory,  and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</a:rPr>
              <a:t>.. </a:t>
            </a:r>
            <a:r>
              <a:rPr lang="en-US" sz="1500" dirty="0">
                <a:ea typeface="Calibri" panose="020F0502020204030204" pitchFamily="34" charset="0"/>
              </a:rPr>
              <a:t> refers to the previous directory</a:t>
            </a:r>
            <a:r>
              <a:rPr lang="en-US" sz="1500" dirty="0"/>
              <a:t>.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500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What </a:t>
            </a:r>
            <a:r>
              <a:rPr lang="en-US" sz="1500" i="1" dirty="0">
                <a:ea typeface="Calibri" panose="020F0502020204030204" pitchFamily="34" charset="0"/>
                <a:cs typeface="Times New Roman" panose="02020603050405020304" pitchFamily="18" charset="0"/>
              </a:rPr>
              <a:t>else do you see?             </a:t>
            </a:r>
            <a:r>
              <a:rPr lang="en-US" sz="1500" i="1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500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DFA7DBA-2D27-D548-B262-3A80275E48D3}"/>
              </a:ext>
            </a:extLst>
          </p:cNvPr>
          <p:cNvGrpSpPr/>
          <p:nvPr/>
        </p:nvGrpSpPr>
        <p:grpSpPr>
          <a:xfrm>
            <a:off x="3060464" y="2076438"/>
            <a:ext cx="2331720" cy="358857"/>
            <a:chOff x="2972328" y="2065421"/>
            <a:chExt cx="2331720" cy="35885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DB33C34D-59C8-A049-A3B7-64D7DF72F775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8108"/>
            <a:stretch/>
          </p:blipFill>
          <p:spPr bwMode="auto">
            <a:xfrm>
              <a:off x="2972328" y="2065421"/>
              <a:ext cx="2331720" cy="3200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BDC536F4-67B0-894A-AAB2-D4D12D0C9F32}"/>
                </a:ext>
              </a:extLst>
            </p:cNvPr>
            <p:cNvCxnSpPr/>
            <p:nvPr/>
          </p:nvCxnSpPr>
          <p:spPr>
            <a:xfrm flipH="1" flipV="1">
              <a:off x="3949048" y="2261933"/>
              <a:ext cx="99796" cy="162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ADE30B8-621A-E741-9EAE-94CB30E5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91" y="4086507"/>
            <a:ext cx="5831719" cy="277149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-71918" y="6487338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3DF2C11-319A-7E4F-894A-2E9D62F0D41C}"/>
              </a:ext>
            </a:extLst>
          </p:cNvPr>
          <p:cNvGrpSpPr/>
          <p:nvPr/>
        </p:nvGrpSpPr>
        <p:grpSpPr>
          <a:xfrm>
            <a:off x="9586739" y="96628"/>
            <a:ext cx="2143683" cy="877448"/>
            <a:chOff x="9564705" y="96628"/>
            <a:chExt cx="2143683" cy="877448"/>
          </a:xfrm>
        </p:grpSpPr>
        <p:pic>
          <p:nvPicPr>
            <p:cNvPr id="40" name="Imagen 1">
              <a:extLst>
                <a:ext uri="{FF2B5EF4-FFF2-40B4-BE49-F238E27FC236}">
                  <a16:creationId xmlns:a16="http://schemas.microsoft.com/office/drawing/2014/main" xmlns="" id="{DF77BABF-E8C1-6445-9C68-EAE2A8510507}"/>
                </a:ext>
              </a:extLst>
            </p:cNvPr>
            <p:cNvPicPr/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9564705" y="276175"/>
              <a:ext cx="570191" cy="697901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</p:pic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xmlns="" id="{72F5A517-2A34-3647-8C38-C64253D0DCB3}"/>
                </a:ext>
              </a:extLst>
            </p:cNvPr>
            <p:cNvSpPr/>
            <p:nvPr/>
          </p:nvSpPr>
          <p:spPr>
            <a:xfrm>
              <a:off x="10239278" y="96628"/>
              <a:ext cx="1469110" cy="681663"/>
            </a:xfrm>
            <a:prstGeom prst="wedgeEllipseCallout">
              <a:avLst>
                <a:gd name="adj1" fmla="val -64300"/>
                <a:gd name="adj2" fmla="val 103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How are Linux &amp; Python different?</a:t>
              </a:r>
            </a:p>
          </p:txBody>
        </p:sp>
      </p:grpSp>
      <p:pic>
        <p:nvPicPr>
          <p:cNvPr id="36" name="Picture 35" descr="Resultado de imagen para python programming icon">
            <a:extLst>
              <a:ext uri="{FF2B5EF4-FFF2-40B4-BE49-F238E27FC236}">
                <a16:creationId xmlns:a16="http://schemas.microsoft.com/office/drawing/2014/main" xmlns="" id="{862506EC-0DE3-594E-8BC0-EF923B7DA0C8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5"/>
          <a:stretch/>
        </p:blipFill>
        <p:spPr bwMode="auto">
          <a:xfrm>
            <a:off x="11308698" y="317269"/>
            <a:ext cx="380628" cy="269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E5CBEE-9F8C-BD4A-A25D-CDA9336B4AF3}"/>
              </a:ext>
            </a:extLst>
          </p:cNvPr>
          <p:cNvSpPr txBox="1"/>
          <p:nvPr/>
        </p:nvSpPr>
        <p:spPr>
          <a:xfrm>
            <a:off x="121277" y="5740284"/>
            <a:ext cx="103549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 your own words, what’s a command?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1FA5C566-ACFF-1543-B016-2956775B8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0014" y="5002931"/>
            <a:ext cx="634970" cy="7523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66842EE-CE1C-7E43-9DBB-A7BF52BBCE3B}"/>
              </a:ext>
            </a:extLst>
          </p:cNvPr>
          <p:cNvSpPr/>
          <p:nvPr/>
        </p:nvSpPr>
        <p:spPr>
          <a:xfrm>
            <a:off x="6135084" y="5883422"/>
            <a:ext cx="3774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How many directory levels are marked below?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/pi/AOLME/Session 4/Square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4BA908CA-74CD-BB43-B9D8-7C61022E69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8449" y="5160270"/>
            <a:ext cx="1358250" cy="749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FC9DE3F0-0486-3347-B170-FDC625FC97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7066" y="5143340"/>
            <a:ext cx="1341703" cy="774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B215699-16C4-6347-9341-2777BE1EB857}"/>
              </a:ext>
            </a:extLst>
          </p:cNvPr>
          <p:cNvSpPr txBox="1"/>
          <p:nvPr/>
        </p:nvSpPr>
        <p:spPr>
          <a:xfrm>
            <a:off x="6038161" y="5135065"/>
            <a:ext cx="853685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What will these commands </a:t>
            </a:r>
            <a:r>
              <a:rPr lang="en-US" sz="1100" b="1" dirty="0"/>
              <a:t>do</a:t>
            </a:r>
            <a:r>
              <a:rPr lang="en-US" sz="1100" dirty="0"/>
              <a:t>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753F5B0-E94B-EB4B-ABEA-371FCA752E8D}"/>
              </a:ext>
            </a:extLst>
          </p:cNvPr>
          <p:cNvCxnSpPr>
            <a:cxnSpLocks/>
          </p:cNvCxnSpPr>
          <p:nvPr/>
        </p:nvCxnSpPr>
        <p:spPr>
          <a:xfrm>
            <a:off x="6698872" y="5232947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26A5E9C7-9083-A64A-9948-CDB3696B51E9}"/>
              </a:ext>
            </a:extLst>
          </p:cNvPr>
          <p:cNvCxnSpPr>
            <a:cxnSpLocks/>
          </p:cNvCxnSpPr>
          <p:nvPr/>
        </p:nvCxnSpPr>
        <p:spPr>
          <a:xfrm>
            <a:off x="8129229" y="5209075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7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316106"/>
            <a:ext cx="10815357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84" y="1100420"/>
            <a:ext cx="601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b="1" dirty="0" smtClean="0"/>
              <a:t>4. Explore</a:t>
            </a:r>
            <a:r>
              <a:rPr lang="en-US" b="1" dirty="0"/>
              <a:t>: </a:t>
            </a:r>
            <a:r>
              <a:rPr lang="en-US" dirty="0" smtClean="0"/>
              <a:t>An easy way to </a:t>
            </a:r>
            <a:r>
              <a:rPr lang="en-US" dirty="0"/>
              <a:t>navigate </a:t>
            </a:r>
            <a:r>
              <a:rPr lang="en-US" dirty="0" smtClean="0"/>
              <a:t>the </a:t>
            </a:r>
            <a:r>
              <a:rPr lang="en-US" b="1" dirty="0"/>
              <a:t>filesystem,</a:t>
            </a:r>
            <a:r>
              <a:rPr lang="en-US" dirty="0"/>
              <a:t> we use the Graphical User Interface or GUI, which uses small icons or visuals on the desktop that tell the computer what to do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80124" y="3842949"/>
            <a:ext cx="6004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3. </a:t>
            </a:r>
            <a:r>
              <a:rPr lang="en-US" sz="1600" b="1" dirty="0"/>
              <a:t>Create:</a:t>
            </a:r>
            <a:r>
              <a:rPr lang="en-US" sz="1600" dirty="0"/>
              <a:t> Directories are marked under  /. </a:t>
            </a:r>
            <a:r>
              <a:rPr lang="en-US" sz="1600" dirty="0" smtClean="0"/>
              <a:t> For </a:t>
            </a:r>
            <a:r>
              <a:rPr lang="en-US" sz="1600" dirty="0"/>
              <a:t>example,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 </a:t>
            </a:r>
            <a:r>
              <a:rPr lang="en-US" sz="1600" dirty="0"/>
              <a:t>is a one-level directory,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 </a:t>
            </a:r>
            <a:r>
              <a:rPr lang="en-US" sz="1600" dirty="0"/>
              <a:t>is a two-level directory. </a:t>
            </a:r>
            <a:r>
              <a:rPr lang="en-US" sz="1600" dirty="0" smtClean="0"/>
              <a:t> Command</a:t>
            </a:r>
            <a:r>
              <a:rPr lang="en-US" sz="1600" dirty="0"/>
              <a:t>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creates and names a directory, 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US" sz="1600" dirty="0"/>
              <a:t>removes it.  With your team create 3 directories: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/home/pi/mario1</a:t>
            </a:r>
            <a:r>
              <a:rPr lang="en-US" sz="1600" dirty="0"/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/home/pi/mario2</a:t>
            </a:r>
            <a:r>
              <a:rPr lang="en-US" sz="1600" dirty="0">
                <a:cs typeface="Courier New" panose="02070309020205020404" pitchFamily="49" charset="0"/>
              </a:rPr>
              <a:t>, 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/home/pi/mario3</a:t>
            </a:r>
            <a:r>
              <a:rPr lang="en-US" sz="1200" dirty="0">
                <a:cs typeface="Courier New" panose="02070309020205020404" pitchFamily="49" charset="0"/>
              </a:rPr>
              <a:t>.</a:t>
            </a:r>
            <a:r>
              <a:rPr lang="en-US" sz="1200" dirty="0"/>
              <a:t>  </a:t>
            </a:r>
            <a:r>
              <a:rPr lang="en-US" sz="1600" dirty="0"/>
              <a:t>Then, erase them all.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4729" y="1081231"/>
            <a:ext cx="61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 smtClean="0"/>
              <a:t>1.  A </a:t>
            </a:r>
            <a:r>
              <a:rPr lang="en-US" sz="1600" dirty="0"/>
              <a:t>way to navigate </a:t>
            </a:r>
            <a:r>
              <a:rPr lang="en-US" sz="1600" dirty="0" smtClean="0"/>
              <a:t>through the </a:t>
            </a:r>
            <a:r>
              <a:rPr lang="en-US" sz="1600" b="1" dirty="0" smtClean="0"/>
              <a:t>filesystem</a:t>
            </a:r>
            <a:r>
              <a:rPr lang="en-US" sz="1600" dirty="0" smtClean="0"/>
              <a:t> </a:t>
            </a:r>
            <a:r>
              <a:rPr lang="en-US" sz="1600" dirty="0"/>
              <a:t>is through the Linux </a:t>
            </a:r>
            <a:r>
              <a:rPr lang="en-US" sz="1600" b="1" dirty="0"/>
              <a:t>Terminal</a:t>
            </a:r>
            <a:r>
              <a:rPr lang="en-US" sz="1600" dirty="0"/>
              <a:t>. Open it by double clicking on its icon:        To start, type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 -al</a:t>
            </a:r>
            <a:r>
              <a:rPr lang="en-US" sz="1600" dirty="0">
                <a:cs typeface="Courier New" panose="02070309020205020404" pitchFamily="49" charset="0"/>
              </a:rPr>
              <a:t> in </a:t>
            </a:r>
            <a:r>
              <a:rPr lang="en-US" sz="1600" dirty="0"/>
              <a:t>the </a:t>
            </a:r>
            <a:r>
              <a:rPr lang="en-US" sz="1600" b="1" dirty="0"/>
              <a:t>command line</a:t>
            </a:r>
            <a:r>
              <a:rPr lang="en-US" sz="1600" dirty="0"/>
              <a:t> (</a:t>
            </a:r>
            <a:r>
              <a:rPr lang="en-US" sz="1600" dirty="0" err="1">
                <a:solidFill>
                  <a:srgbClr val="00B050"/>
                </a:solidFill>
              </a:rPr>
              <a:t>pi@raspberrypi</a:t>
            </a:r>
            <a:r>
              <a:rPr lang="en-US" sz="1600" dirty="0">
                <a:solidFill>
                  <a:srgbClr val="00B050"/>
                </a:solidFill>
              </a:rPr>
              <a:t>:~$</a:t>
            </a:r>
            <a:r>
              <a:rPr lang="en-US" sz="1600" dirty="0"/>
              <a:t>) and you’ll see: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20" y="3810049"/>
            <a:ext cx="606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/>
              <a:t>2</a:t>
            </a:r>
            <a:r>
              <a:rPr lang="en-US" sz="1600" dirty="0" smtClean="0"/>
              <a:t>.  </a:t>
            </a:r>
            <a:r>
              <a:rPr lang="en-US" sz="1600" b="1" dirty="0"/>
              <a:t>Work:</a:t>
            </a:r>
            <a:r>
              <a:rPr lang="en-US" sz="1600" dirty="0"/>
              <a:t> There are many more commands.  Try them out, take turns.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783353" y="5444016"/>
            <a:ext cx="214052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Write: </a:t>
            </a:r>
            <a:r>
              <a:rPr lang="en-US" sz="1400" dirty="0"/>
              <a:t>What Linux commands should you remember? How can you tell the directory levels?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25411EE-54C2-4E46-A3B0-DD72F3809CD0}"/>
              </a:ext>
            </a:extLst>
          </p:cNvPr>
          <p:cNvSpPr/>
          <p:nvPr/>
        </p:nvSpPr>
        <p:spPr>
          <a:xfrm>
            <a:off x="206401" y="180872"/>
            <a:ext cx="9616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1.3.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Linux: 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Directory Navigation &amp; Basic Commands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086B7C1-C588-FD4E-8054-811BCD289200}"/>
              </a:ext>
            </a:extLst>
          </p:cNvPr>
          <p:cNvSpPr/>
          <p:nvPr/>
        </p:nvSpPr>
        <p:spPr>
          <a:xfrm>
            <a:off x="112490" y="2487178"/>
            <a:ext cx="5905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imes New Roman" panose="02020603050405020304" pitchFamily="18" charset="0"/>
                <a:cs typeface="Courier New" panose="02070309020205020404" pitchFamily="49" charset="0"/>
              </a:rPr>
              <a:t>To open the directory, use the GUI File Manager by double clicking on the folder icon.  T</a:t>
            </a:r>
            <a:r>
              <a:rPr lang="en-US" dirty="0"/>
              <a:t>he </a:t>
            </a:r>
            <a:r>
              <a:rPr lang="en-US" b="1" dirty="0"/>
              <a:t>taskbar</a:t>
            </a:r>
            <a:r>
              <a:rPr lang="en-US" dirty="0"/>
              <a:t> appears on the left-top side of your monitor. </a:t>
            </a:r>
            <a:r>
              <a:rPr lang="en-US" i="1" dirty="0"/>
              <a:t>How familiar are you with navigating the computer this way? </a:t>
            </a:r>
            <a:r>
              <a:rPr lang="en-US" i="1" smtClean="0"/>
              <a:t>Open </a:t>
            </a:r>
            <a:r>
              <a:rPr lang="en-US" i="1" dirty="0"/>
              <a:t>and </a:t>
            </a:r>
            <a:r>
              <a:rPr lang="en-US" i="1"/>
              <a:t>close </a:t>
            </a:r>
            <a:r>
              <a:rPr lang="en-US" i="1" smtClean="0"/>
              <a:t>2 to 3 </a:t>
            </a:r>
            <a:r>
              <a:rPr lang="en-US" i="1" dirty="0"/>
              <a:t>files.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579849-AA5C-8B41-848D-7EF4D906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95" b="13732"/>
          <a:stretch/>
        </p:blipFill>
        <p:spPr>
          <a:xfrm>
            <a:off x="10175992" y="785056"/>
            <a:ext cx="1575713" cy="3363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E218B548-D38A-7C42-AAE2-C01EEC1B7B4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288" r="7317" b="14284"/>
          <a:stretch/>
        </p:blipFill>
        <p:spPr bwMode="auto">
          <a:xfrm>
            <a:off x="9400321" y="1377666"/>
            <a:ext cx="314325" cy="238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4935148F-EDAF-544B-BAD5-68CDDBD4E3D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82" b="14516"/>
          <a:stretch/>
        </p:blipFill>
        <p:spPr bwMode="auto">
          <a:xfrm>
            <a:off x="6225827" y="1861619"/>
            <a:ext cx="5911485" cy="10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3166455-D447-CA48-AF64-4F34C01BB16F}"/>
              </a:ext>
            </a:extLst>
          </p:cNvPr>
          <p:cNvSpPr/>
          <p:nvPr/>
        </p:nvSpPr>
        <p:spPr>
          <a:xfrm>
            <a:off x="5942681" y="2871227"/>
            <a:ext cx="6249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/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The first letter “d” tells it’s a directory. If it were “-”, then it’d be a file.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The text at the end (blue here) is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the file or directory name.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refers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to the root directory, 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refers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to the current directory,  and  </a:t>
            </a:r>
            <a:r>
              <a:rPr lang="en-US" sz="1500" b="1" dirty="0">
                <a:solidFill>
                  <a:srgbClr val="0432FF"/>
                </a:solidFill>
                <a:ea typeface="Calibri" panose="020F0502020204030204" pitchFamily="34" charset="0"/>
              </a:rPr>
              <a:t>.. </a:t>
            </a:r>
            <a:r>
              <a:rPr lang="en-US" sz="1500" dirty="0">
                <a:ea typeface="Calibri" panose="020F0502020204030204" pitchFamily="34" charset="0"/>
              </a:rPr>
              <a:t> refers to the previous directory</a:t>
            </a:r>
            <a:r>
              <a:rPr lang="en-US" sz="1500" dirty="0"/>
              <a:t>.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500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What </a:t>
            </a:r>
            <a:r>
              <a:rPr lang="en-US" sz="1500" i="1" dirty="0">
                <a:ea typeface="Calibri" panose="020F0502020204030204" pitchFamily="34" charset="0"/>
                <a:cs typeface="Times New Roman" panose="02020603050405020304" pitchFamily="18" charset="0"/>
              </a:rPr>
              <a:t>else do you see?             </a:t>
            </a:r>
            <a:r>
              <a:rPr lang="en-US" sz="1500" i="1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500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DFA7DBA-2D27-D548-B262-3A80275E48D3}"/>
              </a:ext>
            </a:extLst>
          </p:cNvPr>
          <p:cNvGrpSpPr/>
          <p:nvPr/>
        </p:nvGrpSpPr>
        <p:grpSpPr>
          <a:xfrm>
            <a:off x="3060464" y="2076438"/>
            <a:ext cx="2331720" cy="358857"/>
            <a:chOff x="2972328" y="2065421"/>
            <a:chExt cx="2331720" cy="35885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DB33C34D-59C8-A049-A3B7-64D7DF72F775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8108"/>
            <a:stretch/>
          </p:blipFill>
          <p:spPr bwMode="auto">
            <a:xfrm>
              <a:off x="2972328" y="2065421"/>
              <a:ext cx="2331720" cy="3200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BDC536F4-67B0-894A-AAB2-D4D12D0C9F32}"/>
                </a:ext>
              </a:extLst>
            </p:cNvPr>
            <p:cNvCxnSpPr/>
            <p:nvPr/>
          </p:nvCxnSpPr>
          <p:spPr>
            <a:xfrm flipH="1" flipV="1">
              <a:off x="3949048" y="2261933"/>
              <a:ext cx="99796" cy="162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ADE30B8-621A-E741-9EAE-94CB30E5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91" y="4086507"/>
            <a:ext cx="5831719" cy="277149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-71918" y="6487338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3DF2C11-319A-7E4F-894A-2E9D62F0D41C}"/>
              </a:ext>
            </a:extLst>
          </p:cNvPr>
          <p:cNvGrpSpPr/>
          <p:nvPr/>
        </p:nvGrpSpPr>
        <p:grpSpPr>
          <a:xfrm>
            <a:off x="9586739" y="96628"/>
            <a:ext cx="2143683" cy="877448"/>
            <a:chOff x="9564705" y="96628"/>
            <a:chExt cx="2143683" cy="877448"/>
          </a:xfrm>
        </p:grpSpPr>
        <p:pic>
          <p:nvPicPr>
            <p:cNvPr id="40" name="Imagen 1">
              <a:extLst>
                <a:ext uri="{FF2B5EF4-FFF2-40B4-BE49-F238E27FC236}">
                  <a16:creationId xmlns:a16="http://schemas.microsoft.com/office/drawing/2014/main" xmlns="" id="{DF77BABF-E8C1-6445-9C68-EAE2A8510507}"/>
                </a:ext>
              </a:extLst>
            </p:cNvPr>
            <p:cNvPicPr/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/>
            <a:stretch/>
          </p:blipFill>
          <p:spPr bwMode="auto">
            <a:xfrm>
              <a:off x="9564705" y="276175"/>
              <a:ext cx="570191" cy="697901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</p:pic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xmlns="" id="{72F5A517-2A34-3647-8C38-C64253D0DCB3}"/>
                </a:ext>
              </a:extLst>
            </p:cNvPr>
            <p:cNvSpPr/>
            <p:nvPr/>
          </p:nvSpPr>
          <p:spPr>
            <a:xfrm>
              <a:off x="10239278" y="96628"/>
              <a:ext cx="1469110" cy="681663"/>
            </a:xfrm>
            <a:prstGeom prst="wedgeEllipseCallout">
              <a:avLst>
                <a:gd name="adj1" fmla="val -64300"/>
                <a:gd name="adj2" fmla="val 103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How are Linux &amp; Python different?</a:t>
              </a:r>
            </a:p>
          </p:txBody>
        </p:sp>
      </p:grpSp>
      <p:pic>
        <p:nvPicPr>
          <p:cNvPr id="36" name="Picture 35" descr="Resultado de imagen para python programming icon">
            <a:extLst>
              <a:ext uri="{FF2B5EF4-FFF2-40B4-BE49-F238E27FC236}">
                <a16:creationId xmlns:a16="http://schemas.microsoft.com/office/drawing/2014/main" xmlns="" id="{862506EC-0DE3-594E-8BC0-EF923B7DA0C8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5"/>
          <a:stretch/>
        </p:blipFill>
        <p:spPr bwMode="auto">
          <a:xfrm>
            <a:off x="11308698" y="317269"/>
            <a:ext cx="380628" cy="269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E5CBEE-9F8C-BD4A-A25D-CDA9336B4AF3}"/>
              </a:ext>
            </a:extLst>
          </p:cNvPr>
          <p:cNvSpPr txBox="1"/>
          <p:nvPr/>
        </p:nvSpPr>
        <p:spPr>
          <a:xfrm>
            <a:off x="121277" y="5740284"/>
            <a:ext cx="103549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 your own words, what’s a command?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1FA5C566-ACFF-1543-B016-2956775B8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0014" y="5002931"/>
            <a:ext cx="634970" cy="7523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66842EE-CE1C-7E43-9DBB-A7BF52BBCE3B}"/>
              </a:ext>
            </a:extLst>
          </p:cNvPr>
          <p:cNvSpPr/>
          <p:nvPr/>
        </p:nvSpPr>
        <p:spPr>
          <a:xfrm>
            <a:off x="6135084" y="5883422"/>
            <a:ext cx="3774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How many directory levels are marked below?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/pi/AOLME/Session 4/Square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4BA908CA-74CD-BB43-B9D8-7C61022E69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8449" y="5160270"/>
            <a:ext cx="1358250" cy="749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FC9DE3F0-0486-3347-B170-FDC625FC97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7066" y="5143340"/>
            <a:ext cx="1341703" cy="774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B215699-16C4-6347-9341-2777BE1EB857}"/>
              </a:ext>
            </a:extLst>
          </p:cNvPr>
          <p:cNvSpPr txBox="1"/>
          <p:nvPr/>
        </p:nvSpPr>
        <p:spPr>
          <a:xfrm>
            <a:off x="6038161" y="5135065"/>
            <a:ext cx="853685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What will these commands </a:t>
            </a:r>
            <a:r>
              <a:rPr lang="en-US" sz="1100" b="1" dirty="0"/>
              <a:t>do</a:t>
            </a:r>
            <a:r>
              <a:rPr lang="en-US" sz="1100" dirty="0"/>
              <a:t>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753F5B0-E94B-EB4B-ABEA-371FCA752E8D}"/>
              </a:ext>
            </a:extLst>
          </p:cNvPr>
          <p:cNvCxnSpPr>
            <a:cxnSpLocks/>
          </p:cNvCxnSpPr>
          <p:nvPr/>
        </p:nvCxnSpPr>
        <p:spPr>
          <a:xfrm>
            <a:off x="6698872" y="5232947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26A5E9C7-9083-A64A-9948-CDB3696B51E9}"/>
              </a:ext>
            </a:extLst>
          </p:cNvPr>
          <p:cNvCxnSpPr>
            <a:cxnSpLocks/>
          </p:cNvCxnSpPr>
          <p:nvPr/>
        </p:nvCxnSpPr>
        <p:spPr>
          <a:xfrm>
            <a:off x="8129229" y="5209075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8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4"/>
            <a:ext cx="0" cy="41080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6976" y="2143591"/>
            <a:ext cx="515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pPr marL="360362" indent="-342900">
              <a:buAutoNum type="arabicPeriod"/>
            </a:pPr>
            <a:r>
              <a:rPr lang="en-US" dirty="0"/>
              <a:t>Raspberry Pi kit</a:t>
            </a:r>
          </a:p>
          <a:p>
            <a:pPr marL="360362" indent="-342900">
              <a:buAutoNum type="arabicPeriod"/>
            </a:pPr>
            <a:r>
              <a:rPr lang="en-US" dirty="0"/>
              <a:t>Student journal</a:t>
            </a:r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0244" y="3946958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466946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358001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</a:t>
            </a:r>
            <a:r>
              <a:rPr lang="en-US" b="1" dirty="0" smtClean="0"/>
              <a:t>Steps </a:t>
            </a:r>
            <a:r>
              <a:rPr lang="en-US" b="1" dirty="0"/>
              <a:t>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84414" y="1764092"/>
            <a:ext cx="558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Have students think about how they usually navigate computers and use that to think about this </a:t>
            </a:r>
            <a:r>
              <a:rPr lang="en-US" dirty="0" smtClean="0"/>
              <a:t>session.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Motivate students to take turns typing in commands, so that all of them have similar participation.</a:t>
            </a:r>
          </a:p>
          <a:p>
            <a:pPr marL="360362" indent="-342900">
              <a:buAutoNum type="arabicPeriod"/>
            </a:pPr>
            <a:r>
              <a:rPr lang="en-US" dirty="0"/>
              <a:t>Let students pay attention to what is happening when commands are </a:t>
            </a:r>
            <a:r>
              <a:rPr lang="en-US" dirty="0" smtClean="0"/>
              <a:t>typed, </a:t>
            </a:r>
            <a:r>
              <a:rPr lang="en-US" dirty="0"/>
              <a:t>and ask students who are not typing to describe what is happening and why. If the group wants, create own names for directories. </a:t>
            </a:r>
          </a:p>
          <a:p>
            <a:pPr marL="360362" indent="-342900">
              <a:buAutoNum type="arabicPeriod"/>
            </a:pPr>
            <a:r>
              <a:rPr lang="en-US" dirty="0"/>
              <a:t>Have students debrief what they learned at the end of the session and write in their journal at least 3 </a:t>
            </a:r>
            <a:r>
              <a:rPr lang="en-US" dirty="0" smtClean="0"/>
              <a:t>thoughts.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Promote collaboration by listening to and helping each other. </a:t>
            </a:r>
            <a:r>
              <a:rPr lang="en-US" dirty="0" smtClean="0"/>
              <a:t> An </a:t>
            </a:r>
            <a:r>
              <a:rPr lang="en-US" dirty="0"/>
              <a:t>error is just a step to get better.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241989"/>
            <a:ext cx="121688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1.3. </a:t>
            </a:r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Linux: 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Directory Navigation &amp; Basic Commands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CA6641C-6141-C04F-BF00-359190455E4A}"/>
              </a:ext>
            </a:extLst>
          </p:cNvPr>
          <p:cNvSpPr/>
          <p:nvPr/>
        </p:nvSpPr>
        <p:spPr>
          <a:xfrm>
            <a:off x="1814760" y="5654005"/>
            <a:ext cx="883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Activity 3 Goal: </a:t>
            </a:r>
            <a:r>
              <a:rPr lang="en-US" dirty="0"/>
              <a:t>Utilize basic Linux commands to navigate filesystems in a Raspberry Pi.</a:t>
            </a:r>
          </a:p>
        </p:txBody>
      </p:sp>
    </p:spTree>
    <p:extLst>
      <p:ext uri="{BB962C8B-B14F-4D97-AF65-F5344CB8AC3E}">
        <p14:creationId xmlns:p14="http://schemas.microsoft.com/office/powerpoint/2010/main" val="780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7941" y="0"/>
            <a:ext cx="1812472" cy="2155104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pic>
        <p:nvPicPr>
          <p:cNvPr id="4" name="Picture 3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6457" y="4286523"/>
            <a:ext cx="1982285" cy="2269671"/>
          </a:xfrm>
          <a:prstGeom prst="rect">
            <a:avLst/>
          </a:prstGeom>
          <a:ln w="31750" cap="sq">
            <a:noFill/>
            <a:miter lim="8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1" y="329304"/>
            <a:ext cx="7220856" cy="895338"/>
          </a:xfrm>
        </p:spPr>
        <p:txBody>
          <a:bodyPr>
            <a:normAutofit/>
          </a:bodyPr>
          <a:lstStyle/>
          <a:p>
            <a:r>
              <a:rPr lang="en-US" dirty="0"/>
              <a:t>Level 1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26997"/>
              </p:ext>
            </p:extLst>
          </p:nvPr>
        </p:nvGraphicFramePr>
        <p:xfrm>
          <a:off x="320393" y="1589214"/>
          <a:ext cx="9601200" cy="519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66893">
                <a:tc>
                  <a:txBody>
                    <a:bodyPr/>
                    <a:lstStyle/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1: </a:t>
                      </a:r>
                      <a:r>
                        <a:rPr lang="en-US" sz="2500" b="1" i="1" dirty="0">
                          <a:effectLst/>
                        </a:rPr>
                        <a:t>Basic of Raspberry PI and Linux-</a:t>
                      </a:r>
                      <a:r>
                        <a:rPr lang="en-US" sz="2500" b="0" i="1" dirty="0">
                          <a:effectLst/>
                        </a:rPr>
                        <a:t>(motivational overview</a:t>
                      </a:r>
                      <a:r>
                        <a:rPr lang="en-US" sz="2500" b="0" i="1" baseline="0" dirty="0">
                          <a:effectLst/>
                        </a:rPr>
                        <a:t> of projects-images, ls, cd, to find previously made files)</a:t>
                      </a:r>
                      <a:endParaRPr lang="en-US" sz="2500" b="0" i="1" dirty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2: </a:t>
                      </a:r>
                      <a:r>
                        <a:rPr lang="en-US" sz="2500" b="1" i="1" dirty="0">
                          <a:effectLst/>
                        </a:rPr>
                        <a:t>Introduction to Python </a:t>
                      </a:r>
                      <a:r>
                        <a:rPr lang="en-US" sz="2500" b="0" i="1" dirty="0">
                          <a:effectLst/>
                        </a:rPr>
                        <a:t>(print, for</a:t>
                      </a:r>
                      <a:r>
                        <a:rPr lang="en-US" sz="2500" b="0" i="1" baseline="0" dirty="0">
                          <a:effectLst/>
                        </a:rPr>
                        <a:t>, if</a:t>
                      </a:r>
                      <a:r>
                        <a:rPr lang="en-US" sz="2500" b="0" i="1" dirty="0">
                          <a:effectLst/>
                        </a:rPr>
                        <a:t>)</a:t>
                      </a: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SESSION 3:  </a:t>
                      </a:r>
                      <a:r>
                        <a:rPr lang="en-US" sz="2500" b="1" i="1" dirty="0">
                          <a:effectLst/>
                        </a:rPr>
                        <a:t>Algorithms </a:t>
                      </a:r>
                      <a:r>
                        <a:rPr lang="en-US" sz="2500" b="0" i="1" dirty="0">
                          <a:effectLst/>
                        </a:rPr>
                        <a:t>(for loops-arithmetic</a:t>
                      </a:r>
                      <a:r>
                        <a:rPr lang="en-US" sz="2500" b="0" i="1" baseline="0" dirty="0">
                          <a:effectLst/>
                        </a:rPr>
                        <a:t> progressions</a:t>
                      </a:r>
                      <a:r>
                        <a:rPr lang="en-US" sz="2500" b="0" i="1" dirty="0">
                          <a:effectLst/>
                        </a:rPr>
                        <a:t>, if statements-ranges,</a:t>
                      </a:r>
                      <a:r>
                        <a:rPr lang="en-US" sz="2500" b="0" i="1" baseline="0" dirty="0">
                          <a:effectLst/>
                        </a:rPr>
                        <a:t> inequalities)</a:t>
                      </a:r>
                      <a:endParaRPr lang="en-US" sz="2500" b="0" i="1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effectLst/>
                        </a:rPr>
                        <a:t>SESSION 4:  </a:t>
                      </a:r>
                      <a:r>
                        <a:rPr lang="en-US" sz="25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Coordinate Plane and Black &amp; White Images in Python</a:t>
                      </a:r>
                      <a:endParaRPr lang="en-US" sz="25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5: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and Hexadecimal number systems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6: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 and Their Components (histograms)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7: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Images and Video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FINAL PROJECT:  VIDEO</a:t>
                      </a:r>
                      <a:endParaRPr lang="en-US" sz="25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4803" marR="54803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7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88492"/>
            <a:ext cx="10468864" cy="1188720"/>
          </a:xfrm>
        </p:spPr>
        <p:txBody>
          <a:bodyPr>
            <a:normAutofit/>
          </a:bodyPr>
          <a:lstStyle/>
          <a:p>
            <a:r>
              <a:rPr lang="en-US" b="1" i="1" dirty="0"/>
              <a:t>Basics of Raspberry PI and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280492"/>
            <a:ext cx="11071772" cy="439607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dirty="0"/>
              <a:t>OBJECTIVES: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Explore, identify, and name </a:t>
            </a:r>
            <a:r>
              <a:rPr lang="en-US" sz="3200" dirty="0" smtClean="0"/>
              <a:t>a computer’s </a:t>
            </a:r>
            <a:r>
              <a:rPr lang="en-US" sz="3200" dirty="0"/>
              <a:t>components across systems (PC and Raspberry).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Describe how information flows in a computer system.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Utilize basic Linux commands to navigate filesystems in a Raspberry Pi.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Practice assembling components and cables of a computer system.</a:t>
            </a:r>
          </a:p>
        </p:txBody>
      </p:sp>
    </p:spTree>
    <p:extLst>
      <p:ext uri="{BB962C8B-B14F-4D97-AF65-F5344CB8AC3E}">
        <p14:creationId xmlns:p14="http://schemas.microsoft.com/office/powerpoint/2010/main" val="111294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ultado de imagen para black and white image pixel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4692" y="1670831"/>
            <a:ext cx="4159568" cy="31996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1" y="117568"/>
            <a:ext cx="4475892" cy="99277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Selected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1479" y="1632855"/>
            <a:ext cx="5997690" cy="5328556"/>
          </a:xfrm>
        </p:spPr>
        <p:txBody>
          <a:bodyPr>
            <a:noAutofit/>
          </a:bodyPr>
          <a:lstStyle/>
          <a:p>
            <a:pPr marL="642938" indent="-466725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1. Components of a computer and the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Raspberry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Pi</a:t>
            </a:r>
            <a:endParaRPr lang="en-US" sz="24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42938" indent="-466725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2.  </a:t>
            </a:r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Assembly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of the Raspberry Pi components and internal data flow in Computers</a:t>
            </a:r>
            <a:endParaRPr lang="en-US" sz="24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42938" indent="-466725">
              <a:buNone/>
            </a:pPr>
            <a:r>
              <a:rPr lang="en-US" sz="2400" b="1" dirty="0">
                <a:solidFill>
                  <a:srgbClr val="FFFFFF"/>
                </a:solidFill>
              </a:rPr>
              <a:t>3. </a:t>
            </a:r>
            <a:r>
              <a:rPr lang="en-US" sz="2400" b="1" dirty="0">
                <a:solidFill>
                  <a:schemeClr val="bg2"/>
                </a:solidFill>
              </a:rPr>
              <a:t>Navigation of directories and basic commands in Linux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5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7880" y="1312222"/>
            <a:ext cx="10929769" cy="4835686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07712" y="247513"/>
            <a:ext cx="1146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1.1. </a:t>
            </a:r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 &amp; the Raspberry Pi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7272" y="1155894"/>
            <a:ext cx="4867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b="1" dirty="0"/>
              <a:t>Think &amp; Talk:  </a:t>
            </a:r>
            <a:r>
              <a:rPr lang="en-US" dirty="0"/>
              <a:t>What do you know about computers? What do you think a Personal Computer (PC) is? What’s a Raspberry Pi? What are the components or parts of a computer?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5998" y="3758329"/>
            <a:ext cx="4614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/>
            <a:r>
              <a:rPr lang="en-US" dirty="0"/>
              <a:t>3. </a:t>
            </a:r>
            <a:r>
              <a:rPr lang="en-US" b="1" dirty="0"/>
              <a:t>Play:</a:t>
            </a:r>
            <a:r>
              <a:rPr lang="en-US" dirty="0"/>
              <a:t> (a) Make card columns by color and match them. </a:t>
            </a:r>
            <a:r>
              <a:rPr lang="en-US" i="1" dirty="0"/>
              <a:t>Note: </a:t>
            </a:r>
            <a:r>
              <a:rPr lang="en-US" dirty="0"/>
              <a:t>green cards = component names;  yellow cards = descriptions, &amp; white cards = visuals.  </a:t>
            </a:r>
          </a:p>
          <a:p>
            <a:pPr marL="279400" indent="-279400"/>
            <a:r>
              <a:rPr lang="en-US" dirty="0"/>
              <a:t>	(b) Turn upside down and mix up all cards and play memory.  </a:t>
            </a:r>
            <a:r>
              <a:rPr lang="en-US" i="1" dirty="0"/>
              <a:t>To play: </a:t>
            </a:r>
            <a:r>
              <a:rPr lang="en-US" dirty="0"/>
              <a:t>take turns flipping over a card of each color at a time, if they all match, keep them; if not, turn cards back upside down.  Wins who finds &gt; matches.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39974" y="1108767"/>
            <a:ext cx="3439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346075">
              <a:buAutoNum type="arabicPeriod" startAt="2"/>
            </a:pPr>
            <a:r>
              <a:rPr lang="en-US" b="1" dirty="0"/>
              <a:t>ID the parts</a:t>
            </a:r>
            <a:r>
              <a:rPr lang="en-US" dirty="0"/>
              <a:t>: In your team, shuffle the white cards and take turns randomly selecting a card.  As a card is selected, try both: (a) point to and find that part on an old real-life computer, and (b) name each component or part.  </a:t>
            </a:r>
          </a:p>
        </p:txBody>
      </p:sp>
      <p:pic>
        <p:nvPicPr>
          <p:cNvPr id="60" name="Imagen 1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7963545" y="1419978"/>
            <a:ext cx="826618" cy="937491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23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3F49328-DA84-8D4B-8E7B-F08D5D172BA6}"/>
              </a:ext>
            </a:extLst>
          </p:cNvPr>
          <p:cNvPicPr/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99" y="2346570"/>
            <a:ext cx="2058795" cy="130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7936C8-F89E-6A42-81AD-55FD14C085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30" r="1508" b="3950"/>
          <a:stretch/>
        </p:blipFill>
        <p:spPr>
          <a:xfrm>
            <a:off x="7808687" y="3747496"/>
            <a:ext cx="4201520" cy="256789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83014" y="3752575"/>
            <a:ext cx="2304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15900"/>
            <a:r>
              <a:rPr lang="en-US" dirty="0"/>
              <a:t>4. </a:t>
            </a:r>
            <a:r>
              <a:rPr lang="en-US" b="1" dirty="0"/>
              <a:t>Link systems:  </a:t>
            </a:r>
            <a:r>
              <a:rPr lang="en-US" dirty="0"/>
              <a:t>With your team, take turns identifying and matching each part of a computer system with a Raspberry Pi system.</a:t>
            </a:r>
          </a:p>
          <a:p>
            <a:pPr marL="230188" indent="-21590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989003-A38A-7F41-AE62-BB4649935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14" y="1453380"/>
            <a:ext cx="2320233" cy="1679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0DF802F-D79E-DB4C-9017-6F0E9E37B020}"/>
              </a:ext>
            </a:extLst>
          </p:cNvPr>
          <p:cNvPicPr/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0141" y="1129038"/>
            <a:ext cx="1128302" cy="1171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F4340991-DF22-EE45-902E-AD157C1831E9}"/>
              </a:ext>
            </a:extLst>
          </p:cNvPr>
          <p:cNvGrpSpPr/>
          <p:nvPr/>
        </p:nvGrpSpPr>
        <p:grpSpPr>
          <a:xfrm>
            <a:off x="376580" y="3821593"/>
            <a:ext cx="1062961" cy="1570995"/>
            <a:chOff x="4811529" y="3865135"/>
            <a:chExt cx="1021028" cy="195942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D7D22A7-2233-7E44-AAFC-B8337D0F2964}"/>
                </a:ext>
              </a:extLst>
            </p:cNvPr>
            <p:cNvGrpSpPr/>
            <p:nvPr/>
          </p:nvGrpSpPr>
          <p:grpSpPr>
            <a:xfrm>
              <a:off x="4811529" y="3865135"/>
              <a:ext cx="1021028" cy="1959424"/>
              <a:chOff x="4731657" y="4085775"/>
              <a:chExt cx="1021028" cy="19594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4A91EC91-CC11-4F41-B2DB-E11259E36730}"/>
                  </a:ext>
                </a:extLst>
              </p:cNvPr>
              <p:cNvSpPr/>
              <p:nvPr/>
            </p:nvSpPr>
            <p:spPr>
              <a:xfrm>
                <a:off x="4731657" y="4122057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78E0E29B-E034-D746-AEC7-B7FF2AE70EA4}"/>
                  </a:ext>
                </a:extLst>
              </p:cNvPr>
              <p:cNvSpPr/>
              <p:nvPr/>
            </p:nvSpPr>
            <p:spPr>
              <a:xfrm>
                <a:off x="4738917" y="4622798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3E5BDB93-AA37-D543-854B-07CB2E78154F}"/>
                  </a:ext>
                </a:extLst>
              </p:cNvPr>
              <p:cNvSpPr/>
              <p:nvPr/>
            </p:nvSpPr>
            <p:spPr>
              <a:xfrm>
                <a:off x="4753431" y="5101773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4C0C0CF-492D-E84A-8A76-ADF21C19A4E5}"/>
                  </a:ext>
                </a:extLst>
              </p:cNvPr>
              <p:cNvSpPr/>
              <p:nvPr/>
            </p:nvSpPr>
            <p:spPr>
              <a:xfrm>
                <a:off x="4760691" y="5602514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BA23A10A-5353-F14B-A910-E1346BE63CA9}"/>
                  </a:ext>
                </a:extLst>
              </p:cNvPr>
              <p:cNvSpPr/>
              <p:nvPr/>
            </p:nvSpPr>
            <p:spPr>
              <a:xfrm>
                <a:off x="5087256" y="4085775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2047BC23-7886-5C49-BFAE-1B7DE8E6ABAE}"/>
                  </a:ext>
                </a:extLst>
              </p:cNvPr>
              <p:cNvSpPr/>
              <p:nvPr/>
            </p:nvSpPr>
            <p:spPr>
              <a:xfrm>
                <a:off x="5094516" y="4586516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B03D3966-5116-BF4E-A905-B702E8F80ECD}"/>
                  </a:ext>
                </a:extLst>
              </p:cNvPr>
              <p:cNvSpPr/>
              <p:nvPr/>
            </p:nvSpPr>
            <p:spPr>
              <a:xfrm>
                <a:off x="5109030" y="5065491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40B960F3-20F9-724A-86CE-230AE0DA4B8F}"/>
                  </a:ext>
                </a:extLst>
              </p:cNvPr>
              <p:cNvSpPr/>
              <p:nvPr/>
            </p:nvSpPr>
            <p:spPr>
              <a:xfrm>
                <a:off x="5116290" y="5566232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109D5715-18BA-094A-B17A-DE4C13109747}"/>
                  </a:ext>
                </a:extLst>
              </p:cNvPr>
              <p:cNvSpPr/>
              <p:nvPr/>
            </p:nvSpPr>
            <p:spPr>
              <a:xfrm>
                <a:off x="5464627" y="4158342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A52A0443-3079-7C4E-B2DB-B14CA88E696A}"/>
                  </a:ext>
                </a:extLst>
              </p:cNvPr>
              <p:cNvSpPr/>
              <p:nvPr/>
            </p:nvSpPr>
            <p:spPr>
              <a:xfrm>
                <a:off x="5471887" y="4659083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D3669E1E-BEFC-1C46-AA25-5387CD21F8AF}"/>
                  </a:ext>
                </a:extLst>
              </p:cNvPr>
              <p:cNvSpPr/>
              <p:nvPr/>
            </p:nvSpPr>
            <p:spPr>
              <a:xfrm>
                <a:off x="5486401" y="5138058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9C11FCC4-2776-1C47-B4FA-6471530F5E5B}"/>
                  </a:ext>
                </a:extLst>
              </p:cNvPr>
              <p:cNvSpPr/>
              <p:nvPr/>
            </p:nvSpPr>
            <p:spPr>
              <a:xfrm>
                <a:off x="5493661" y="5638799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66CCBEC0-59AE-AC4F-A3A3-64589F7D2105}"/>
                </a:ext>
              </a:extLst>
            </p:cNvPr>
            <p:cNvGrpSpPr/>
            <p:nvPr/>
          </p:nvGrpSpPr>
          <p:grpSpPr>
            <a:xfrm>
              <a:off x="4920341" y="4558413"/>
              <a:ext cx="775445" cy="1106630"/>
              <a:chOff x="4920341" y="4558413"/>
              <a:chExt cx="775445" cy="110663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xmlns="" id="{7FF1265C-EA7A-154B-9245-75DB621B63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0341" y="4582989"/>
                <a:ext cx="372154" cy="108205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xmlns="" id="{E7388B28-1682-F943-AA87-4EAFA84B9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5706" y="4558413"/>
                <a:ext cx="400080" cy="62396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69A5AF5-3353-AC48-A09A-AD0976145DC6}"/>
              </a:ext>
            </a:extLst>
          </p:cNvPr>
          <p:cNvSpPr txBox="1"/>
          <p:nvPr/>
        </p:nvSpPr>
        <p:spPr>
          <a:xfrm>
            <a:off x="376580" y="5465158"/>
            <a:ext cx="112022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What would be another way to play the game?</a:t>
            </a:r>
          </a:p>
        </p:txBody>
      </p:sp>
    </p:spTree>
    <p:extLst>
      <p:ext uri="{BB962C8B-B14F-4D97-AF65-F5344CB8AC3E}">
        <p14:creationId xmlns:p14="http://schemas.microsoft.com/office/powerpoint/2010/main" val="201821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5980973" y="1312224"/>
            <a:ext cx="0" cy="42372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6976" y="2201150"/>
            <a:ext cx="5153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Activity Card</a:t>
            </a:r>
          </a:p>
          <a:p>
            <a:pPr marL="360362" indent="-342900">
              <a:buAutoNum type="arabicPeriod"/>
            </a:pPr>
            <a:r>
              <a:rPr lang="en-US" dirty="0"/>
              <a:t>3 decks of cards (white, yellow, green) with names, definition, visual of computer parts</a:t>
            </a:r>
          </a:p>
          <a:p>
            <a:pPr marL="360362" indent="-342900">
              <a:buAutoNum type="arabicPeriod"/>
            </a:pPr>
            <a:r>
              <a:rPr lang="en-US" dirty="0"/>
              <a:t>Raspberry Pi </a:t>
            </a:r>
          </a:p>
          <a:p>
            <a:pPr marL="360362" indent="-342900">
              <a:buAutoNum type="arabicPeriod"/>
            </a:pPr>
            <a:r>
              <a:rPr lang="en-US" dirty="0"/>
              <a:t>Old real-life computer</a:t>
            </a:r>
          </a:p>
          <a:p>
            <a:pPr marL="360362" indent="-342900">
              <a:buAutoNum type="arabicPeriod"/>
            </a:pPr>
            <a:r>
              <a:rPr lang="en-US" dirty="0"/>
              <a:t>Student journal</a:t>
            </a:r>
          </a:p>
          <a:p>
            <a:pPr marL="360362" indent="-342900">
              <a:buAutoNum type="arabicPeriod"/>
            </a:pPr>
            <a:endParaRPr lang="en-US" dirty="0"/>
          </a:p>
        </p:txBody>
      </p:sp>
      <p:pic>
        <p:nvPicPr>
          <p:cNvPr id="63" name="Picture 62" descr="Resultado de imagen para python programming icon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03752" y="4391235"/>
            <a:ext cx="707015" cy="623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41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6708" y="1246225"/>
            <a:ext cx="3355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Resources for the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02487" y="1247639"/>
            <a:ext cx="446625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Recommended </a:t>
            </a:r>
            <a:r>
              <a:rPr lang="en-US" b="1" dirty="0" smtClean="0"/>
              <a:t>Steps </a:t>
            </a:r>
            <a:r>
              <a:rPr lang="en-US" b="1" dirty="0"/>
              <a:t>for the Activity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81419" y="1856143"/>
            <a:ext cx="56057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dirty="0"/>
              <a:t>Have students have an informal conversation about computers that can lead to recalling the names of the parts of a </a:t>
            </a:r>
            <a:r>
              <a:rPr lang="en-US" dirty="0" smtClean="0"/>
              <a:t>computer.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Use a real computer to ID those </a:t>
            </a:r>
            <a:r>
              <a:rPr lang="en-US" dirty="0" smtClean="0"/>
              <a:t>parts.</a:t>
            </a:r>
            <a:endParaRPr lang="en-US" dirty="0"/>
          </a:p>
          <a:p>
            <a:pPr marL="360362" indent="-342900">
              <a:buAutoNum type="arabicPeriod"/>
            </a:pPr>
            <a:r>
              <a:rPr lang="en-US" dirty="0"/>
              <a:t>Before playing the memory game, make sure students (mostly on their own) accurately connect the names, visuals, and descriptions of the parts.</a:t>
            </a:r>
          </a:p>
          <a:p>
            <a:pPr marL="360362" indent="-342900">
              <a:buAutoNum type="arabicPeriod"/>
            </a:pPr>
            <a:r>
              <a:rPr lang="en-US" dirty="0"/>
              <a:t>Have students practice these links by playing memory. Make it less about a competition, and focus on understanding. Check if words in cards make sense.</a:t>
            </a:r>
          </a:p>
          <a:p>
            <a:pPr marL="360362" indent="-342900">
              <a:buAutoNum type="arabicPeriod"/>
            </a:pPr>
            <a:r>
              <a:rPr lang="en-US" dirty="0"/>
              <a:t>Make it fun! Have students make decisions on playing the game.</a:t>
            </a:r>
          </a:p>
          <a:p>
            <a:pPr marL="360362" indent="-342900">
              <a:buAutoNum type="arabicPeriod"/>
            </a:pPr>
            <a:r>
              <a:rPr lang="en-US" dirty="0"/>
              <a:t>Have students lead the making connections across computer systems. Use the Raspberry Pi!!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7804" y="135864"/>
            <a:ext cx="11838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1.1. </a:t>
            </a:r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 &amp; the Raspberry Pi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DA6E1F2-3AC0-5D4E-BF31-32803E3D712F}"/>
              </a:ext>
            </a:extLst>
          </p:cNvPr>
          <p:cNvSpPr/>
          <p:nvPr/>
        </p:nvSpPr>
        <p:spPr>
          <a:xfrm>
            <a:off x="1153532" y="5868754"/>
            <a:ext cx="1001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Activity 1 Goal: </a:t>
            </a:r>
            <a:r>
              <a:rPr lang="en-US" dirty="0"/>
              <a:t>Explore, identify, and name </a:t>
            </a:r>
            <a:r>
              <a:rPr lang="en-US" dirty="0" err="1" smtClean="0"/>
              <a:t>acomputer’s</a:t>
            </a:r>
            <a:r>
              <a:rPr lang="en-US" dirty="0" smtClean="0"/>
              <a:t> </a:t>
            </a:r>
            <a:r>
              <a:rPr lang="en-US" dirty="0"/>
              <a:t>components across systems (PC and Raspberry).</a:t>
            </a:r>
          </a:p>
        </p:txBody>
      </p:sp>
    </p:spTree>
    <p:extLst>
      <p:ext uri="{BB962C8B-B14F-4D97-AF65-F5344CB8AC3E}">
        <p14:creationId xmlns:p14="http://schemas.microsoft.com/office/powerpoint/2010/main" val="202455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17B606-F48C-5B43-9215-53E4B2A4ECD9}"/>
              </a:ext>
            </a:extLst>
          </p:cNvPr>
          <p:cNvSpPr/>
          <p:nvPr/>
        </p:nvSpPr>
        <p:spPr>
          <a:xfrm>
            <a:off x="206400" y="2045024"/>
            <a:ext cx="1421088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Access Memory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4DE468-E3FB-9049-8291-34FC8DAA6273}"/>
              </a:ext>
            </a:extLst>
          </p:cNvPr>
          <p:cNvSpPr/>
          <p:nvPr/>
        </p:nvSpPr>
        <p:spPr>
          <a:xfrm>
            <a:off x="2254977" y="2338087"/>
            <a:ext cx="118320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drive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C296A5E-F177-BB40-8427-D0E7A571D430}"/>
              </a:ext>
            </a:extLst>
          </p:cNvPr>
          <p:cNvSpPr/>
          <p:nvPr/>
        </p:nvSpPr>
        <p:spPr>
          <a:xfrm>
            <a:off x="4219405" y="2055951"/>
            <a:ext cx="1347372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 Processing Unit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1D928F6-D686-6146-AFC9-5202249004B4}"/>
              </a:ext>
            </a:extLst>
          </p:cNvPr>
          <p:cNvSpPr/>
          <p:nvPr/>
        </p:nvSpPr>
        <p:spPr>
          <a:xfrm>
            <a:off x="6489395" y="2282607"/>
            <a:ext cx="973004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FB2D0B6-6603-564D-BD63-D44FCCF5CD31}"/>
              </a:ext>
            </a:extLst>
          </p:cNvPr>
          <p:cNvSpPr/>
          <p:nvPr/>
        </p:nvSpPr>
        <p:spPr>
          <a:xfrm>
            <a:off x="8296426" y="2242143"/>
            <a:ext cx="1616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 for Personal Computer (PC)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3DE1701-76A6-434A-BB0D-9B86133AD26A}"/>
              </a:ext>
            </a:extLst>
          </p:cNvPr>
          <p:cNvSpPr/>
          <p:nvPr/>
        </p:nvSpPr>
        <p:spPr>
          <a:xfrm>
            <a:off x="6340141" y="4392410"/>
            <a:ext cx="1242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Ethernet card for Personal Computer (PC)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1B21BCF-C05E-7044-A08D-48A2464B6E8E}"/>
              </a:ext>
            </a:extLst>
          </p:cNvPr>
          <p:cNvSpPr/>
          <p:nvPr/>
        </p:nvSpPr>
        <p:spPr>
          <a:xfrm>
            <a:off x="10442381" y="2356872"/>
            <a:ext cx="1038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Ethernet Port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F21E9F9-C2E5-DC48-9A73-FC9C8D2A7E44}"/>
              </a:ext>
            </a:extLst>
          </p:cNvPr>
          <p:cNvSpPr/>
          <p:nvPr/>
        </p:nvSpPr>
        <p:spPr>
          <a:xfrm>
            <a:off x="10319846" y="4834495"/>
            <a:ext cx="1283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Raspberry Pi Camera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A472727-7471-A245-A9CB-D25C80EFC196}"/>
              </a:ext>
            </a:extLst>
          </p:cNvPr>
          <p:cNvSpPr/>
          <p:nvPr/>
        </p:nvSpPr>
        <p:spPr>
          <a:xfrm>
            <a:off x="4151639" y="4895612"/>
            <a:ext cx="147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Motherboard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022EB52-7F81-BB46-B0B6-0E021AD82F63}"/>
              </a:ext>
            </a:extLst>
          </p:cNvPr>
          <p:cNvSpPr/>
          <p:nvPr/>
        </p:nvSpPr>
        <p:spPr>
          <a:xfrm>
            <a:off x="354988" y="4550855"/>
            <a:ext cx="1232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Power Supply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D737989-2445-304B-AC33-913EC54BBB86}"/>
              </a:ext>
            </a:extLst>
          </p:cNvPr>
          <p:cNvSpPr/>
          <p:nvPr/>
        </p:nvSpPr>
        <p:spPr>
          <a:xfrm>
            <a:off x="2072939" y="4658211"/>
            <a:ext cx="1523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Digital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(SD)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Card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D8EE22A-EEF4-6948-A97E-D9BAD8D15E97}"/>
              </a:ext>
            </a:extLst>
          </p:cNvPr>
          <p:cNvSpPr/>
          <p:nvPr/>
        </p:nvSpPr>
        <p:spPr>
          <a:xfrm>
            <a:off x="8341332" y="4364534"/>
            <a:ext cx="1347149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64B4045-524A-DC43-9814-6A23E96EBC70}"/>
              </a:ext>
            </a:extLst>
          </p:cNvPr>
          <p:cNvSpPr/>
          <p:nvPr/>
        </p:nvSpPr>
        <p:spPr>
          <a:xfrm rot="16200000">
            <a:off x="-300663" y="1744178"/>
            <a:ext cx="2713124" cy="139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store all programs and data that will be processed by CPU. When the computer is turned off, the memory is lost.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89A6580-CF1A-DF4F-A87B-CE2684023A8E}"/>
              </a:ext>
            </a:extLst>
          </p:cNvPr>
          <p:cNvSpPr/>
          <p:nvPr/>
        </p:nvSpPr>
        <p:spPr>
          <a:xfrm rot="16200000">
            <a:off x="1459022" y="1758470"/>
            <a:ext cx="2741711" cy="139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 program files and data. Everything stays here even if the computer is turned off. This is used as permanent storage for the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8C14B3-AAB3-5044-AF2E-F85E47F91EB6}"/>
              </a:ext>
            </a:extLst>
          </p:cNvPr>
          <p:cNvSpPr/>
          <p:nvPr/>
        </p:nvSpPr>
        <p:spPr>
          <a:xfrm rot="16200000">
            <a:off x="3617133" y="1779040"/>
            <a:ext cx="2553247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process data fast. It reads its data from the RAM and writes the results to the RAM when done.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5F24022-E0E0-BA46-B031-69543ECA2AD8}"/>
              </a:ext>
            </a:extLst>
          </p:cNvPr>
          <p:cNvSpPr/>
          <p:nvPr/>
        </p:nvSpPr>
        <p:spPr>
          <a:xfrm rot="16200000">
            <a:off x="5769376" y="1718812"/>
            <a:ext cx="24093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connects to the computer externally. It is used by the computer to take pictures.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173CFA8-A88A-8445-94BE-332DB0B9F75B}"/>
              </a:ext>
            </a:extLst>
          </p:cNvPr>
          <p:cNvSpPr/>
          <p:nvPr/>
        </p:nvSpPr>
        <p:spPr>
          <a:xfrm rot="16200000">
            <a:off x="7875080" y="1948632"/>
            <a:ext cx="2305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supplies power to the different Personal Computer (PC) components.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D72F871-4BB5-1B4E-B6AC-09F251C07378}"/>
              </a:ext>
            </a:extLst>
          </p:cNvPr>
          <p:cNvSpPr/>
          <p:nvPr/>
        </p:nvSpPr>
        <p:spPr>
          <a:xfrm rot="16200000">
            <a:off x="5600970" y="4657505"/>
            <a:ext cx="2552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connect a Personal Computer (PC) to the internet.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B218AF-8482-3748-8EB9-4DE24C3BB798}"/>
              </a:ext>
            </a:extLst>
          </p:cNvPr>
          <p:cNvSpPr/>
          <p:nvPr/>
        </p:nvSpPr>
        <p:spPr>
          <a:xfrm rot="16200000">
            <a:off x="9847715" y="1825675"/>
            <a:ext cx="233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a connector. You can plug a cable to it so as to connect to a cable model to access the internet.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7DADBF-8252-E94E-BF23-3C042E4A5124}"/>
              </a:ext>
            </a:extLst>
          </p:cNvPr>
          <p:cNvSpPr/>
          <p:nvPr/>
        </p:nvSpPr>
        <p:spPr>
          <a:xfrm rot="16200000">
            <a:off x="9758431" y="4524278"/>
            <a:ext cx="2311851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connects to the Raspberry Pi computer. It is then used to take pictures.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1E7431-FEF0-E248-BF15-C32057957ED9}"/>
              </a:ext>
            </a:extLst>
          </p:cNvPr>
          <p:cNvSpPr/>
          <p:nvPr/>
        </p:nvSpPr>
        <p:spPr>
          <a:xfrm rot="16200000">
            <a:off x="3655377" y="4341385"/>
            <a:ext cx="2478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connect the CPU to the memory, the power, and all other computer components together.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79A8942-C076-7B4B-BB8B-84537DA4E729}"/>
              </a:ext>
            </a:extLst>
          </p:cNvPr>
          <p:cNvSpPr/>
          <p:nvPr/>
        </p:nvSpPr>
        <p:spPr>
          <a:xfrm rot="16200000">
            <a:off x="23893" y="4333646"/>
            <a:ext cx="21037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supply power to small computers (e.g., Raspberry Pi) or a mobile phone.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D0C3928-7108-F445-9488-572231FA714E}"/>
              </a:ext>
            </a:extLst>
          </p:cNvPr>
          <p:cNvSpPr/>
          <p:nvPr/>
        </p:nvSpPr>
        <p:spPr>
          <a:xfrm rot="16200000">
            <a:off x="1703093" y="4441397"/>
            <a:ext cx="2252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store data securely. The data is not lost when the device is turned off.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73EFBEC-4F75-AF41-8DAF-79AA94AE3EDD}"/>
              </a:ext>
            </a:extLst>
          </p:cNvPr>
          <p:cNvSpPr/>
          <p:nvPr/>
        </p:nvSpPr>
        <p:spPr>
          <a:xfrm rot="16200000">
            <a:off x="7917975" y="4374956"/>
            <a:ext cx="22910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brain of the computer. It tells everyone else what to do. It also performs mathematical operations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711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1- 2018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C:\Users\Jessica\Downloads\parts_0002.png">
            <a:extLst>
              <a:ext uri="{FF2B5EF4-FFF2-40B4-BE49-F238E27FC236}">
                <a16:creationId xmlns:a16="http://schemas.microsoft.com/office/drawing/2014/main" xmlns="" id="{94294B7A-4E72-A041-B392-783E641F1F09}"/>
              </a:ext>
            </a:extLst>
          </p:cNvPr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5" t="73881" r="36813" b="13664"/>
          <a:stretch/>
        </p:blipFill>
        <p:spPr bwMode="auto">
          <a:xfrm>
            <a:off x="148343" y="2075543"/>
            <a:ext cx="1656837" cy="13434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C353E08-B8E2-844A-84ED-2ABF901ADFD3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t="19879" r="27392" b="59722"/>
          <a:stretch/>
        </p:blipFill>
        <p:spPr bwMode="auto">
          <a:xfrm>
            <a:off x="1996201" y="1533822"/>
            <a:ext cx="1744305" cy="210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FC86EF-BF8F-C946-AFAC-E4AA4989DD3B}"/>
              </a:ext>
            </a:extLst>
          </p:cNvPr>
          <p:cNvGrpSpPr/>
          <p:nvPr/>
        </p:nvGrpSpPr>
        <p:grpSpPr>
          <a:xfrm>
            <a:off x="3955549" y="1772350"/>
            <a:ext cx="1824208" cy="1572193"/>
            <a:chOff x="3955549" y="1772350"/>
            <a:chExt cx="1824208" cy="1572193"/>
          </a:xfrm>
        </p:grpSpPr>
        <p:pic>
          <p:nvPicPr>
            <p:cNvPr id="23" name="Picture 22" descr="C:\Users\Jessica\Downloads\parts_0002.png">
              <a:extLst>
                <a:ext uri="{FF2B5EF4-FFF2-40B4-BE49-F238E27FC236}">
                  <a16:creationId xmlns:a16="http://schemas.microsoft.com/office/drawing/2014/main" xmlns="" id="{1C5B52F8-4647-4F48-A1E8-66A0C4918D86}"/>
                </a:ext>
              </a:extLst>
            </p:cNvPr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0" t="31662" r="66477" b="48041"/>
            <a:stretch/>
          </p:blipFill>
          <p:spPr bwMode="auto">
            <a:xfrm>
              <a:off x="3955549" y="1772350"/>
              <a:ext cx="1824208" cy="156595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4EFFB2-7720-8C45-BB81-474A25CB4242}"/>
                </a:ext>
              </a:extLst>
            </p:cNvPr>
            <p:cNvSpPr/>
            <p:nvPr/>
          </p:nvSpPr>
          <p:spPr>
            <a:xfrm>
              <a:off x="5167118" y="2990518"/>
              <a:ext cx="383540" cy="354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0417103-F86B-414C-8BB6-CF4E54EC9398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41704" r="33984" b="39096"/>
          <a:stretch/>
        </p:blipFill>
        <p:spPr bwMode="auto">
          <a:xfrm>
            <a:off x="6011593" y="1316112"/>
            <a:ext cx="1954906" cy="24508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A61F803-534B-6243-8ACA-093DB1648EFB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63670" r="12242" b="16763"/>
          <a:stretch/>
        </p:blipFill>
        <p:spPr bwMode="auto">
          <a:xfrm>
            <a:off x="8080523" y="1911210"/>
            <a:ext cx="1927963" cy="1574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AA51FDF-E2AB-E149-9B6F-06D7C815BBF6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86473" r="21427"/>
          <a:stretch/>
        </p:blipFill>
        <p:spPr bwMode="auto">
          <a:xfrm>
            <a:off x="5981413" y="4393081"/>
            <a:ext cx="2016847" cy="15577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91E7E1AD-43EC-5D4F-ADAC-FD6988635162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66534" r="24887" b="19759"/>
          <a:stretch/>
        </p:blipFill>
        <p:spPr bwMode="auto">
          <a:xfrm>
            <a:off x="10247085" y="1835943"/>
            <a:ext cx="1553029" cy="1751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BBD0E15-7C14-FD48-A53B-9609607B75CD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t="83167" r="20896"/>
          <a:stretch/>
        </p:blipFill>
        <p:spPr bwMode="auto">
          <a:xfrm>
            <a:off x="10348686" y="4393081"/>
            <a:ext cx="1349829" cy="1449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 descr="C:\Users\Jessica\Downloads\parts_0002.png">
            <a:extLst>
              <a:ext uri="{FF2B5EF4-FFF2-40B4-BE49-F238E27FC236}">
                <a16:creationId xmlns:a16="http://schemas.microsoft.com/office/drawing/2014/main" xmlns="" id="{EBA3DDE3-C47D-4A4E-AC98-5F1AF7EDB292}"/>
              </a:ext>
            </a:extLst>
          </p:cNvPr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00" y="4121124"/>
            <a:ext cx="2068293" cy="182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39289916-0506-9C4F-B7D1-7184B29A91EA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46572" r="16302" b="39484"/>
          <a:stretch/>
        </p:blipFill>
        <p:spPr bwMode="auto">
          <a:xfrm>
            <a:off x="160969" y="4517551"/>
            <a:ext cx="1633583" cy="12168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0A80CB04-B184-D84A-8580-9167D12D02B2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0304" b="81540"/>
          <a:stretch/>
        </p:blipFill>
        <p:spPr bwMode="auto">
          <a:xfrm>
            <a:off x="2018640" y="4150328"/>
            <a:ext cx="1575417" cy="2085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9633EA5B-66AE-E24D-8987-0EFAB3D47146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24428" r="10975" b="61678"/>
          <a:stretch/>
        </p:blipFill>
        <p:spPr bwMode="auto">
          <a:xfrm>
            <a:off x="8208983" y="4393081"/>
            <a:ext cx="1701702" cy="1186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77448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42030</TotalTime>
  <Words>2458</Words>
  <Application>Microsoft Macintosh PowerPoint</Application>
  <PresentationFormat>Widescreen</PresentationFormat>
  <Paragraphs>178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Unicode MS</vt:lpstr>
      <vt:lpstr>Calibri</vt:lpstr>
      <vt:lpstr>Courier New</vt:lpstr>
      <vt:lpstr>Gill Sans MT</vt:lpstr>
      <vt:lpstr>Times New Roman</vt:lpstr>
      <vt:lpstr>Arial</vt:lpstr>
      <vt:lpstr>Parcel</vt:lpstr>
      <vt:lpstr>AOLME Curriculum SESSION 1</vt:lpstr>
      <vt:lpstr>Level 1</vt:lpstr>
      <vt:lpstr>Basics of Raspberry PI and Linux</vt:lpstr>
      <vt:lpstr>Selected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Curriculum</dc:title>
  <dc:creator>Carlos Lopez Leiva</dc:creator>
  <cp:lastModifiedBy>Sylvia Celedon-Pattichis</cp:lastModifiedBy>
  <cp:revision>177</cp:revision>
  <dcterms:created xsi:type="dcterms:W3CDTF">2017-05-22T00:10:34Z</dcterms:created>
  <dcterms:modified xsi:type="dcterms:W3CDTF">2018-01-22T05:31:38Z</dcterms:modified>
</cp:coreProperties>
</file>